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70" r:id="rId3"/>
    <p:sldId id="371" r:id="rId4"/>
    <p:sldId id="372" r:id="rId5"/>
    <p:sldId id="374" r:id="rId6"/>
    <p:sldId id="367" r:id="rId7"/>
    <p:sldId id="376" r:id="rId8"/>
    <p:sldId id="377" r:id="rId9"/>
    <p:sldId id="378" r:id="rId10"/>
    <p:sldId id="379" r:id="rId11"/>
    <p:sldId id="380" r:id="rId12"/>
    <p:sldId id="382" r:id="rId13"/>
    <p:sldId id="381" r:id="rId14"/>
    <p:sldId id="384" r:id="rId15"/>
    <p:sldId id="38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08:13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08:13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08:13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08:13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08:13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08:13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08:13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08:13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08:13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08:13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08:13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Google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Earth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Engine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3.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3.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2023.05.10.</a:t>
            </a:r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Típusok és fő metódusaik – </a:t>
            </a:r>
            <a:r>
              <a:rPr lang="hu-HU" dirty="0" err="1" smtClean="0"/>
              <a:t>FeatureCollection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adattal bíró geometriák (</a:t>
            </a:r>
            <a:r>
              <a:rPr lang="hu-HU" dirty="0" err="1" smtClean="0"/>
              <a:t>Feature</a:t>
            </a:r>
            <a:r>
              <a:rPr lang="hu-HU" dirty="0" smtClean="0"/>
              <a:t>) sokasága/gyűjteménye</a:t>
            </a:r>
          </a:p>
          <a:p>
            <a:r>
              <a:rPr lang="hu-HU" dirty="0" smtClean="0"/>
              <a:t>létrehozható</a:t>
            </a:r>
          </a:p>
          <a:p>
            <a:pPr lvl="1"/>
            <a:r>
              <a:rPr lang="hu-HU" dirty="0" err="1" smtClean="0"/>
              <a:t>Feature-ök</a:t>
            </a:r>
            <a:r>
              <a:rPr lang="hu-HU" dirty="0" smtClean="0"/>
              <a:t> listájából</a:t>
            </a:r>
          </a:p>
          <a:p>
            <a:pPr lvl="1"/>
            <a:r>
              <a:rPr lang="hu-HU" dirty="0" smtClean="0"/>
              <a:t>egy </a:t>
            </a:r>
            <a:r>
              <a:rPr lang="hu-HU" dirty="0" err="1" smtClean="0"/>
              <a:t>Feature-ből</a:t>
            </a:r>
            <a:r>
              <a:rPr lang="hu-HU" dirty="0" smtClean="0"/>
              <a:t> vagy egy </a:t>
            </a:r>
            <a:r>
              <a:rPr lang="hu-HU" dirty="0" err="1" smtClean="0"/>
              <a:t>Geometry-ből</a:t>
            </a:r>
            <a:r>
              <a:rPr lang="hu-HU" dirty="0" smtClean="0"/>
              <a:t> (egyelemű és/vagy nincs mező benne)</a:t>
            </a:r>
          </a:p>
          <a:p>
            <a:pPr lvl="1"/>
            <a:r>
              <a:rPr lang="hu-HU" dirty="0" smtClean="0"/>
              <a:t>szövegből (Data </a:t>
            </a:r>
            <a:r>
              <a:rPr lang="hu-HU" dirty="0" err="1" smtClean="0"/>
              <a:t>Catalogban</a:t>
            </a:r>
            <a:r>
              <a:rPr lang="hu-HU" dirty="0" smtClean="0"/>
              <a:t> található adatsor azonosítójából)</a:t>
            </a:r>
          </a:p>
          <a:p>
            <a:r>
              <a:rPr lang="hu-HU" dirty="0"/>
              <a:t>mezőket kezelő </a:t>
            </a:r>
            <a:r>
              <a:rPr lang="hu-HU" dirty="0" smtClean="0"/>
              <a:t>metódusok (valójában a </a:t>
            </a:r>
            <a:r>
              <a:rPr lang="hu-HU" dirty="0" err="1" smtClean="0"/>
              <a:t>Feature</a:t>
            </a:r>
            <a:r>
              <a:rPr lang="hu-HU" dirty="0" smtClean="0"/>
              <a:t> metódusai):</a:t>
            </a:r>
            <a:endParaRPr lang="hu-HU" dirty="0"/>
          </a:p>
          <a:p>
            <a:pPr lvl="1"/>
            <a:r>
              <a:rPr lang="hu-HU" dirty="0"/>
              <a:t>.</a:t>
            </a:r>
            <a:r>
              <a:rPr lang="hu-HU" dirty="0" err="1"/>
              <a:t>select</a:t>
            </a:r>
            <a:r>
              <a:rPr lang="hu-HU" dirty="0"/>
              <a:t>(</a:t>
            </a:r>
            <a:r>
              <a:rPr lang="hu-HU" dirty="0" err="1"/>
              <a:t>propertySelectors</a:t>
            </a:r>
            <a:r>
              <a:rPr lang="hu-HU" dirty="0"/>
              <a:t>): mezők menti szűkítés (mezők elhagyása)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propertyNames</a:t>
            </a:r>
            <a:r>
              <a:rPr lang="en-US" dirty="0"/>
              <a:t>()</a:t>
            </a:r>
            <a:r>
              <a:rPr lang="hu-HU" dirty="0"/>
              <a:t>: mezőnevek listázása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/>
              <a:t>get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/>
              <a:t>), .</a:t>
            </a:r>
            <a:r>
              <a:rPr lang="hu-HU" dirty="0" err="1"/>
              <a:t>getString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/>
              <a:t>), .</a:t>
            </a:r>
            <a:r>
              <a:rPr lang="hu-HU" dirty="0" err="1"/>
              <a:t>getNumber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/>
              <a:t>): mezőértékek lekérése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set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): mezőértékek </a:t>
            </a:r>
            <a:r>
              <a:rPr lang="hu-HU" dirty="0" smtClean="0"/>
              <a:t>módosítása</a:t>
            </a:r>
          </a:p>
          <a:p>
            <a:pPr lvl="1"/>
            <a:r>
              <a:rPr lang="hu-HU" dirty="0" smtClean="0"/>
              <a:t>ezeket jellemzően </a:t>
            </a:r>
            <a:r>
              <a:rPr lang="hu-HU" dirty="0" err="1" smtClean="0"/>
              <a:t>Feature-re</a:t>
            </a:r>
            <a:r>
              <a:rPr lang="hu-HU" dirty="0" smtClean="0"/>
              <a:t> hívjuk meg, nem </a:t>
            </a:r>
            <a:r>
              <a:rPr lang="hu-HU" dirty="0" err="1" smtClean="0"/>
              <a:t>FeatureCollectionre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13:11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Típusok és fő metódusaik – </a:t>
            </a:r>
            <a:r>
              <a:rPr lang="hu-HU" dirty="0" err="1" smtClean="0"/>
              <a:t>FeatureCollection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sorokat/elemeket kezelő metódusok: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size</a:t>
            </a:r>
            <a:r>
              <a:rPr lang="hu-HU" dirty="0" smtClean="0"/>
              <a:t>(): elemek számának lekérése</a:t>
            </a:r>
            <a:endParaRPr lang="hu-HU" dirty="0"/>
          </a:p>
          <a:p>
            <a:pPr lvl="1"/>
            <a:r>
              <a:rPr lang="hu-HU" dirty="0" smtClean="0"/>
              <a:t>.filter(</a:t>
            </a:r>
            <a:r>
              <a:rPr lang="hu-HU" dirty="0" err="1" smtClean="0"/>
              <a:t>filter</a:t>
            </a:r>
            <a:r>
              <a:rPr lang="hu-HU" dirty="0" smtClean="0"/>
              <a:t>), </a:t>
            </a:r>
            <a:r>
              <a:rPr lang="hu-HU" dirty="0"/>
              <a:t>.</a:t>
            </a:r>
            <a:r>
              <a:rPr lang="hu-HU" dirty="0" err="1"/>
              <a:t>filterBounds</a:t>
            </a:r>
            <a:r>
              <a:rPr lang="hu-HU" dirty="0"/>
              <a:t>(</a:t>
            </a:r>
            <a:r>
              <a:rPr lang="hu-HU" dirty="0" err="1"/>
              <a:t>geometry</a:t>
            </a:r>
            <a:r>
              <a:rPr lang="hu-HU" dirty="0"/>
              <a:t>), .</a:t>
            </a:r>
            <a:r>
              <a:rPr lang="hu-HU" dirty="0" err="1"/>
              <a:t>filterDate</a:t>
            </a:r>
            <a:r>
              <a:rPr lang="hu-HU" dirty="0"/>
              <a:t>(start, </a:t>
            </a:r>
            <a:r>
              <a:rPr lang="hu-HU" i="1" dirty="0"/>
              <a:t>end</a:t>
            </a:r>
            <a:r>
              <a:rPr lang="hu-HU" dirty="0" smtClean="0"/>
              <a:t>), .</a:t>
            </a:r>
            <a:r>
              <a:rPr lang="hu-HU" dirty="0" err="1" smtClean="0"/>
              <a:t>first</a:t>
            </a:r>
            <a:r>
              <a:rPr lang="hu-HU" dirty="0" smtClean="0"/>
              <a:t>(): leválogatás</a:t>
            </a:r>
          </a:p>
          <a:p>
            <a:pPr lvl="1"/>
            <a:r>
              <a:rPr lang="en-US" dirty="0"/>
              <a:t>.limit(max, </a:t>
            </a:r>
            <a:r>
              <a:rPr lang="en-US" i="1" dirty="0"/>
              <a:t>property</a:t>
            </a:r>
            <a:r>
              <a:rPr lang="en-US" dirty="0"/>
              <a:t>, </a:t>
            </a:r>
            <a:r>
              <a:rPr lang="en-US" i="1" dirty="0"/>
              <a:t>ascending</a:t>
            </a:r>
            <a:r>
              <a:rPr lang="en-US" dirty="0"/>
              <a:t>)</a:t>
            </a:r>
            <a:r>
              <a:rPr lang="hu-HU" dirty="0"/>
              <a:t>: néhány elem megtartása (opcionálisan rendezéssel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.sort(</a:t>
            </a:r>
            <a:r>
              <a:rPr lang="hu-HU" dirty="0" err="1"/>
              <a:t>property</a:t>
            </a:r>
            <a:r>
              <a:rPr lang="hu-HU" dirty="0"/>
              <a:t>, </a:t>
            </a:r>
            <a:r>
              <a:rPr lang="hu-HU" i="1" dirty="0" err="1"/>
              <a:t>ascending</a:t>
            </a:r>
            <a:r>
              <a:rPr lang="hu-HU" dirty="0" smtClean="0"/>
              <a:t>): </a:t>
            </a:r>
            <a:r>
              <a:rPr lang="hu-HU" dirty="0" err="1" smtClean="0"/>
              <a:t>sorbarendezés</a:t>
            </a:r>
            <a:endParaRPr lang="hu-HU" dirty="0"/>
          </a:p>
          <a:p>
            <a:pPr lvl="1"/>
            <a:r>
              <a:rPr lang="hu-HU" dirty="0"/>
              <a:t>.</a:t>
            </a:r>
            <a:r>
              <a:rPr lang="hu-HU" dirty="0" err="1"/>
              <a:t>union</a:t>
            </a:r>
            <a:r>
              <a:rPr lang="hu-HU" dirty="0"/>
              <a:t>(): sok geometria </a:t>
            </a:r>
            <a:r>
              <a:rPr lang="hu-HU" dirty="0" err="1"/>
              <a:t>összeuniózása</a:t>
            </a:r>
            <a:r>
              <a:rPr lang="hu-HU" dirty="0"/>
              <a:t> (mezők elvesznek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distinct</a:t>
            </a:r>
            <a:r>
              <a:rPr lang="hu-HU" dirty="0"/>
              <a:t>(</a:t>
            </a:r>
            <a:r>
              <a:rPr lang="hu-HU" dirty="0" err="1"/>
              <a:t>properties</a:t>
            </a:r>
            <a:r>
              <a:rPr lang="hu-HU" dirty="0" smtClean="0"/>
              <a:t>): ismétlődések megszüntetése (egy vagy több mező vagy a geometria (".geo") alapján)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11:45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01" y="4706540"/>
            <a:ext cx="3705224" cy="1389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62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Típusok és fő metódusaik – </a:t>
            </a:r>
            <a:r>
              <a:rPr lang="hu-HU" dirty="0" err="1" smtClean="0"/>
              <a:t>FeatureCollection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3474119" cy="4754563"/>
          </a:xfrm>
        </p:spPr>
        <p:txBody>
          <a:bodyPr/>
          <a:lstStyle/>
          <a:p>
            <a:r>
              <a:rPr lang="hu-HU" dirty="0" smtClean="0"/>
              <a:t>DEMO 5</a:t>
            </a:r>
          </a:p>
          <a:p>
            <a:pPr lvl="1"/>
            <a:r>
              <a:rPr lang="hu-HU" dirty="0" err="1" smtClean="0"/>
              <a:t>FeatureCollection</a:t>
            </a:r>
            <a:r>
              <a:rPr lang="hu-HU" dirty="0" smtClean="0"/>
              <a:t> létrehozása</a:t>
            </a:r>
          </a:p>
          <a:p>
            <a:pPr lvl="1"/>
            <a:r>
              <a:rPr lang="hu-HU" dirty="0" smtClean="0"/>
              <a:t>mezők kezelése</a:t>
            </a:r>
          </a:p>
          <a:p>
            <a:pPr lvl="1"/>
            <a:r>
              <a:rPr lang="hu-HU" dirty="0" smtClean="0"/>
              <a:t>sorok kezelése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12:09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19" y="1384299"/>
            <a:ext cx="7760618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727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Aggregálás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reducing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FeatureCollection</a:t>
            </a:r>
            <a:r>
              <a:rPr lang="hu-HU" dirty="0" smtClean="0"/>
              <a:t> </a:t>
            </a:r>
            <a:r>
              <a:rPr lang="hu-HU" dirty="0" err="1" smtClean="0"/>
              <a:t>aggregáló</a:t>
            </a:r>
            <a:r>
              <a:rPr lang="hu-HU" dirty="0" smtClean="0"/>
              <a:t> metódusai: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aggregate</a:t>
            </a:r>
            <a:r>
              <a:rPr lang="hu-HU" dirty="0"/>
              <a:t>_</a:t>
            </a:r>
            <a:r>
              <a:rPr lang="hu-HU" dirty="0" err="1"/>
              <a:t>count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 smtClean="0"/>
              <a:t>): adott mező nem ismeretlen (null) elemeinek száma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aggregate</a:t>
            </a:r>
            <a:r>
              <a:rPr lang="hu-HU" dirty="0"/>
              <a:t>_min(</a:t>
            </a:r>
            <a:r>
              <a:rPr lang="hu-HU" dirty="0" err="1"/>
              <a:t>property</a:t>
            </a:r>
            <a:r>
              <a:rPr lang="hu-HU" dirty="0"/>
              <a:t>), .</a:t>
            </a:r>
            <a:r>
              <a:rPr lang="hu-HU" dirty="0" err="1"/>
              <a:t>aggregate</a:t>
            </a:r>
            <a:r>
              <a:rPr lang="hu-HU" dirty="0"/>
              <a:t>_</a:t>
            </a:r>
            <a:r>
              <a:rPr lang="hu-HU" dirty="0" err="1"/>
              <a:t>mean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 smtClean="0"/>
              <a:t>), .</a:t>
            </a:r>
            <a:r>
              <a:rPr lang="hu-HU" dirty="0" err="1"/>
              <a:t>aggregate</a:t>
            </a:r>
            <a:r>
              <a:rPr lang="hu-HU" dirty="0"/>
              <a:t>_</a:t>
            </a:r>
            <a:r>
              <a:rPr lang="hu-HU" dirty="0" err="1"/>
              <a:t>max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 smtClean="0"/>
              <a:t>): adott mező értékeinek minimuma, átlaga, maximuma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aggregate</a:t>
            </a:r>
            <a:r>
              <a:rPr lang="hu-HU" dirty="0"/>
              <a:t>_sum(</a:t>
            </a:r>
            <a:r>
              <a:rPr lang="hu-HU" dirty="0" err="1"/>
              <a:t>property</a:t>
            </a:r>
            <a:r>
              <a:rPr lang="hu-HU" dirty="0"/>
              <a:t>), .</a:t>
            </a:r>
            <a:r>
              <a:rPr lang="hu-HU" dirty="0" err="1"/>
              <a:t>aggregate</a:t>
            </a:r>
            <a:r>
              <a:rPr lang="hu-HU" dirty="0"/>
              <a:t>_</a:t>
            </a:r>
            <a:r>
              <a:rPr lang="hu-HU" dirty="0" err="1"/>
              <a:t>product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 smtClean="0"/>
              <a:t>): </a:t>
            </a:r>
            <a:r>
              <a:rPr lang="hu-HU" dirty="0"/>
              <a:t>adott mező </a:t>
            </a:r>
            <a:r>
              <a:rPr lang="hu-HU" dirty="0" smtClean="0"/>
              <a:t>értékeinek összege, szorzata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aggregate</a:t>
            </a:r>
            <a:r>
              <a:rPr lang="hu-HU" dirty="0"/>
              <a:t>_</a:t>
            </a:r>
            <a:r>
              <a:rPr lang="hu-HU" dirty="0" err="1"/>
              <a:t>total</a:t>
            </a:r>
            <a:r>
              <a:rPr lang="hu-HU" dirty="0"/>
              <a:t>_</a:t>
            </a:r>
            <a:r>
              <a:rPr lang="hu-HU" dirty="0" err="1"/>
              <a:t>sd</a:t>
            </a:r>
            <a:r>
              <a:rPr lang="hu-HU" dirty="0"/>
              <a:t>(</a:t>
            </a:r>
            <a:r>
              <a:rPr lang="hu-HU" dirty="0" err="1"/>
              <a:t>property</a:t>
            </a:r>
            <a:r>
              <a:rPr lang="hu-HU" dirty="0" smtClean="0"/>
              <a:t>)</a:t>
            </a:r>
            <a:r>
              <a:rPr lang="hu-HU" dirty="0"/>
              <a:t>: adott mező </a:t>
            </a:r>
            <a:r>
              <a:rPr lang="hu-HU" dirty="0" smtClean="0"/>
              <a:t>értékeinek szórása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reduceColumns</a:t>
            </a:r>
            <a:r>
              <a:rPr lang="hu-HU" dirty="0"/>
              <a:t>(</a:t>
            </a:r>
            <a:r>
              <a:rPr lang="hu-HU" dirty="0" err="1"/>
              <a:t>reducer</a:t>
            </a:r>
            <a:r>
              <a:rPr lang="hu-HU" dirty="0"/>
              <a:t>, </a:t>
            </a:r>
            <a:r>
              <a:rPr lang="hu-HU" dirty="0" err="1" smtClean="0"/>
              <a:t>selectors</a:t>
            </a:r>
            <a:r>
              <a:rPr lang="hu-HU" dirty="0" smtClean="0"/>
              <a:t>): adott mező vagy mezők értékeinek</a:t>
            </a:r>
            <a:br>
              <a:rPr lang="hu-HU" dirty="0" smtClean="0"/>
            </a:br>
            <a:r>
              <a:rPr lang="hu-HU" dirty="0" smtClean="0"/>
              <a:t>aggregálása tetszőleges statisztikai mutatóval (</a:t>
            </a:r>
            <a:r>
              <a:rPr lang="hu-HU" dirty="0" err="1" smtClean="0"/>
              <a:t>ee.Reducer</a:t>
            </a:r>
            <a:r>
              <a:rPr lang="hu-HU" dirty="0" smtClean="0"/>
              <a:t>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12:40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179" y="4300142"/>
            <a:ext cx="1876821" cy="18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Aggregálás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26140" cy="4754563"/>
          </a:xfrm>
        </p:spPr>
        <p:txBody>
          <a:bodyPr/>
          <a:lstStyle/>
          <a:p>
            <a:r>
              <a:rPr lang="hu-HU" dirty="0"/>
              <a:t>használható statisztikák (</a:t>
            </a:r>
            <a:r>
              <a:rPr lang="hu-HU" dirty="0" err="1"/>
              <a:t>ee.Reducer</a:t>
            </a:r>
            <a:r>
              <a:rPr lang="hu-HU" dirty="0"/>
              <a:t>.):</a:t>
            </a:r>
          </a:p>
          <a:p>
            <a:pPr lvl="1"/>
            <a:r>
              <a:rPr lang="hu-HU" dirty="0" err="1"/>
              <a:t>count</a:t>
            </a:r>
            <a:r>
              <a:rPr lang="hu-HU" dirty="0"/>
              <a:t>(), </a:t>
            </a:r>
            <a:r>
              <a:rPr lang="hu-HU" dirty="0" err="1"/>
              <a:t>countDistinct</a:t>
            </a:r>
            <a:r>
              <a:rPr lang="hu-HU" dirty="0"/>
              <a:t>(): darabszám, egyedi értékek darabszáma</a:t>
            </a:r>
          </a:p>
          <a:p>
            <a:pPr lvl="1"/>
            <a:r>
              <a:rPr lang="hu-HU" dirty="0"/>
              <a:t>sum(), </a:t>
            </a:r>
            <a:r>
              <a:rPr lang="hu-HU" dirty="0" err="1"/>
              <a:t>product</a:t>
            </a:r>
            <a:r>
              <a:rPr lang="hu-HU" dirty="0"/>
              <a:t>(): összeg, szorzat</a:t>
            </a:r>
          </a:p>
          <a:p>
            <a:pPr lvl="1"/>
            <a:r>
              <a:rPr lang="hu-HU" dirty="0"/>
              <a:t>min(), </a:t>
            </a:r>
            <a:r>
              <a:rPr lang="hu-HU" dirty="0" err="1"/>
              <a:t>median</a:t>
            </a:r>
            <a:r>
              <a:rPr lang="hu-HU" dirty="0"/>
              <a:t>(), </a:t>
            </a:r>
            <a:r>
              <a:rPr lang="hu-HU" dirty="0" err="1"/>
              <a:t>mean</a:t>
            </a:r>
            <a:r>
              <a:rPr lang="hu-HU" dirty="0"/>
              <a:t>(), </a:t>
            </a:r>
            <a:r>
              <a:rPr lang="hu-HU" dirty="0" err="1"/>
              <a:t>max</a:t>
            </a:r>
            <a:r>
              <a:rPr lang="hu-HU" dirty="0"/>
              <a:t>(): minimum, medián, átlag, maximum</a:t>
            </a:r>
          </a:p>
          <a:p>
            <a:pPr lvl="1"/>
            <a:r>
              <a:rPr lang="en-US" dirty="0"/>
              <a:t>percentile(percentiles</a:t>
            </a:r>
            <a:r>
              <a:rPr lang="hu-HU" dirty="0"/>
              <a:t>): megadott </a:t>
            </a:r>
            <a:r>
              <a:rPr lang="hu-HU" dirty="0" err="1"/>
              <a:t>percentilisek</a:t>
            </a:r>
            <a:r>
              <a:rPr lang="hu-HU" dirty="0"/>
              <a:t> (0–100)</a:t>
            </a:r>
          </a:p>
          <a:p>
            <a:pPr lvl="1"/>
            <a:r>
              <a:rPr lang="hu-HU" dirty="0" err="1"/>
              <a:t>variance</a:t>
            </a:r>
            <a:r>
              <a:rPr lang="hu-HU" dirty="0"/>
              <a:t>(), </a:t>
            </a:r>
            <a:r>
              <a:rPr lang="hu-HU" dirty="0" err="1"/>
              <a:t>stdDev</a:t>
            </a:r>
            <a:r>
              <a:rPr lang="hu-HU" dirty="0"/>
              <a:t>(): variancia, szórás</a:t>
            </a:r>
          </a:p>
          <a:p>
            <a:pPr lvl="1"/>
            <a:r>
              <a:rPr lang="hu-HU" dirty="0" err="1"/>
              <a:t>first</a:t>
            </a:r>
            <a:r>
              <a:rPr lang="hu-HU" dirty="0"/>
              <a:t>(), </a:t>
            </a:r>
            <a:r>
              <a:rPr lang="hu-HU" dirty="0" err="1"/>
              <a:t>last</a:t>
            </a:r>
            <a:r>
              <a:rPr lang="hu-HU" dirty="0"/>
              <a:t>(), </a:t>
            </a:r>
            <a:r>
              <a:rPr lang="hu-HU" dirty="0" err="1"/>
              <a:t>firstNonNull</a:t>
            </a:r>
            <a:r>
              <a:rPr lang="hu-HU" dirty="0"/>
              <a:t>(), </a:t>
            </a:r>
            <a:r>
              <a:rPr lang="hu-HU" dirty="0" err="1"/>
              <a:t>lastNonNull</a:t>
            </a:r>
            <a:r>
              <a:rPr lang="hu-HU" dirty="0"/>
              <a:t>(): első, utolsó (ismert értékű elem)</a:t>
            </a:r>
          </a:p>
          <a:p>
            <a:pPr lvl="1"/>
            <a:r>
              <a:rPr lang="hu-HU" dirty="0"/>
              <a:t>és még sok egyéb…</a:t>
            </a:r>
          </a:p>
          <a:p>
            <a:r>
              <a:rPr lang="hu-HU" dirty="0" smtClean="0"/>
              <a:t>DEMO 6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14:48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339" y="2543175"/>
            <a:ext cx="4403835" cy="3552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340" y="174171"/>
            <a:ext cx="4403835" cy="2217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708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1366968"/>
            <a:ext cx="4052887" cy="4756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smtClean="0"/>
              <a:t>feladat </a:t>
            </a:r>
            <a:r>
              <a:rPr lang="hu-HU" dirty="0"/>
              <a:t>– </a:t>
            </a:r>
            <a:r>
              <a:rPr lang="hu-HU" dirty="0" err="1" smtClean="0"/>
              <a:t>FeatureCollection</a:t>
            </a:r>
            <a:r>
              <a:rPr lang="hu-HU" dirty="0" smtClean="0"/>
              <a:t>, aggregálás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199" y="1422400"/>
            <a:ext cx="7210426" cy="4754563"/>
          </a:xfrm>
        </p:spPr>
        <p:txBody>
          <a:bodyPr/>
          <a:lstStyle/>
          <a:p>
            <a:r>
              <a:rPr lang="hu-HU" dirty="0"/>
              <a:t>olvasd be a </a:t>
            </a:r>
            <a:r>
              <a:rPr lang="hu-HU" dirty="0" smtClean="0"/>
              <a:t>"USDOS/LSIB/2017" nevű, országokat tartalmazó adatsort</a:t>
            </a:r>
          </a:p>
          <a:p>
            <a:pPr lvl="1"/>
            <a:r>
              <a:rPr lang="hu-HU" dirty="0" smtClean="0"/>
              <a:t>kérd le az első elem mezőneveit</a:t>
            </a:r>
          </a:p>
          <a:p>
            <a:r>
              <a:rPr lang="hu-HU" dirty="0" smtClean="0"/>
              <a:t>írd a képernyőre </a:t>
            </a:r>
            <a:r>
              <a:rPr lang="hu-HU" dirty="0"/>
              <a:t>az elemszámot, a "COUNTRY_NA</a:t>
            </a:r>
            <a:r>
              <a:rPr lang="hu-HU" dirty="0" smtClean="0"/>
              <a:t>" mezőben lévő elemek számát, illetve ugyanezen mezőben található ismert értékek számát</a:t>
            </a:r>
          </a:p>
          <a:p>
            <a:r>
              <a:rPr lang="hu-HU" dirty="0" smtClean="0"/>
              <a:t>válogasd le a 40 </a:t>
            </a:r>
            <a:r>
              <a:rPr lang="hu-HU" dirty="0"/>
              <a:t>legkisebb országot </a:t>
            </a:r>
            <a:r>
              <a:rPr lang="hu-HU" dirty="0" smtClean="0"/>
              <a:t>("</a:t>
            </a:r>
            <a:r>
              <a:rPr lang="hu-HU" dirty="0" err="1" smtClean="0"/>
              <a:t>Shape</a:t>
            </a:r>
            <a:r>
              <a:rPr lang="hu-HU" dirty="0" smtClean="0"/>
              <a:t>_</a:t>
            </a:r>
            <a:r>
              <a:rPr lang="hu-HU" dirty="0" err="1" smtClean="0"/>
              <a:t>Area</a:t>
            </a:r>
            <a:r>
              <a:rPr lang="hu-HU" dirty="0" smtClean="0"/>
              <a:t>" mező alapján), </a:t>
            </a:r>
            <a:r>
              <a:rPr lang="hu-HU" dirty="0" smtClean="0"/>
              <a:t>jelenítsd meg a térképvásznon, és ugorj a legkisebbhez</a:t>
            </a:r>
          </a:p>
          <a:p>
            <a:pPr lvl="1"/>
            <a:r>
              <a:rPr lang="hu-HU" dirty="0" smtClean="0"/>
              <a:t>kérd le a legkisebb ország nevét kétféleképpen is</a:t>
            </a:r>
          </a:p>
          <a:p>
            <a:r>
              <a:rPr lang="hu-HU" dirty="0" smtClean="0"/>
              <a:t>számold ki kétféle módon az országok területének mediánját</a:t>
            </a:r>
          </a:p>
          <a:p>
            <a:r>
              <a:rPr lang="hu-HU" dirty="0"/>
              <a:t>számold </a:t>
            </a:r>
            <a:r>
              <a:rPr lang="hu-HU" dirty="0" smtClean="0"/>
              <a:t>ki az ismert területű országok területének szórását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15:07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07.py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98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Változóinformációk megjelenítése a kliens gépen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kliensoldali </a:t>
            </a:r>
            <a:r>
              <a:rPr lang="hu-HU" dirty="0" smtClean="0"/>
              <a:t>változók: szám, szöveg, lista, szótár stb.</a:t>
            </a:r>
          </a:p>
          <a:p>
            <a:r>
              <a:rPr lang="hu-HU" dirty="0" smtClean="0"/>
              <a:t>kliensoldali változókról könnyen lekérhetjük a legfőbb információkat</a:t>
            </a:r>
          </a:p>
          <a:p>
            <a:pPr lvl="1"/>
            <a:r>
              <a:rPr lang="hu-HU" dirty="0" smtClean="0"/>
              <a:t>hiszen a változók tartalma a mi számítógépünkön van</a:t>
            </a:r>
          </a:p>
          <a:p>
            <a:pPr indent="-228600"/>
            <a:r>
              <a:rPr lang="hu-HU" dirty="0" smtClean="0"/>
              <a:t>típus lekérése:</a:t>
            </a:r>
          </a:p>
          <a:p>
            <a:pPr lvl="1"/>
            <a:r>
              <a:rPr lang="hu-HU" dirty="0" err="1" smtClean="0"/>
              <a:t>type</a:t>
            </a:r>
            <a:r>
              <a:rPr lang="hu-HU" dirty="0" smtClean="0"/>
              <a:t>()</a:t>
            </a:r>
          </a:p>
          <a:p>
            <a:r>
              <a:rPr lang="hu-HU" dirty="0" smtClean="0"/>
              <a:t>legfőbb információk lekérése:</a:t>
            </a:r>
          </a:p>
          <a:p>
            <a:pPr lvl="1"/>
            <a:r>
              <a:rPr lang="hu-HU" dirty="0" smtClean="0"/>
              <a:t>változónév+Enter</a:t>
            </a:r>
          </a:p>
          <a:p>
            <a:pPr lvl="1"/>
            <a:r>
              <a:rPr lang="hu-HU" dirty="0" smtClean="0"/>
              <a:t>vagy print()</a:t>
            </a:r>
          </a:p>
          <a:p>
            <a:pPr lvl="1"/>
            <a:r>
              <a:rPr lang="hu-HU" dirty="0" smtClean="0"/>
              <a:t>egyszerűbb változók (mint </a:t>
            </a:r>
            <a:r>
              <a:rPr lang="hu-HU" dirty="0" smtClean="0"/>
              <a:t>amiket</a:t>
            </a:r>
            <a:br>
              <a:rPr lang="hu-HU" dirty="0" smtClean="0"/>
            </a:br>
            <a:r>
              <a:rPr lang="hu-HU" dirty="0" smtClean="0"/>
              <a:t>tanultunk</a:t>
            </a:r>
            <a:r>
              <a:rPr lang="hu-HU" dirty="0" smtClean="0"/>
              <a:t>) esetén a legfőbb </a:t>
            </a:r>
            <a:r>
              <a:rPr lang="hu-HU" dirty="0" smtClean="0"/>
              <a:t>információk</a:t>
            </a:r>
            <a:br>
              <a:rPr lang="hu-HU" dirty="0" smtClean="0"/>
            </a:br>
            <a:r>
              <a:rPr lang="hu-HU" dirty="0" smtClean="0"/>
              <a:t>gyanánt </a:t>
            </a:r>
            <a:r>
              <a:rPr lang="hu-HU" dirty="0" smtClean="0"/>
              <a:t>a változó teljes </a:t>
            </a:r>
            <a:r>
              <a:rPr lang="hu-HU" dirty="0" smtClean="0"/>
              <a:t>tartalmát</a:t>
            </a:r>
            <a:br>
              <a:rPr lang="hu-HU" dirty="0" smtClean="0"/>
            </a:br>
            <a:r>
              <a:rPr lang="hu-HU" dirty="0" smtClean="0"/>
              <a:t>megkapjuk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3722934"/>
            <a:ext cx="6055409" cy="24159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48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Változóinformációk megjelenítése a kliens gépen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GEE esetén minden változó értéke a szerveren tárolódik</a:t>
            </a:r>
          </a:p>
          <a:p>
            <a:pPr lvl="1"/>
            <a:r>
              <a:rPr lang="hu-HU" dirty="0" smtClean="0"/>
              <a:t>mi csak egyfajta parancsikont/hivatkozást kapunk hozzá</a:t>
            </a:r>
          </a:p>
          <a:p>
            <a:pPr lvl="1"/>
            <a:r>
              <a:rPr lang="hu-HU" dirty="0" smtClean="0"/>
              <a:t>az adattípusok speciális, GEE által definiált </a:t>
            </a:r>
            <a:r>
              <a:rPr lang="hu-HU" dirty="0" smtClean="0"/>
              <a:t>típusok</a:t>
            </a:r>
            <a:br>
              <a:rPr lang="hu-HU" dirty="0" smtClean="0"/>
            </a:br>
            <a:r>
              <a:rPr lang="hu-HU" dirty="0" smtClean="0"/>
              <a:t>(megnézhetjük </a:t>
            </a:r>
            <a:r>
              <a:rPr lang="hu-HU" dirty="0" smtClean="0"/>
              <a:t>a </a:t>
            </a:r>
            <a:r>
              <a:rPr lang="hu-HU" dirty="0" err="1" smtClean="0"/>
              <a:t>type</a:t>
            </a:r>
            <a:r>
              <a:rPr lang="hu-HU" dirty="0" smtClean="0"/>
              <a:t>()</a:t>
            </a:r>
            <a:r>
              <a:rPr lang="hu-HU" dirty="0" err="1" smtClean="0"/>
              <a:t>-pal</a:t>
            </a:r>
            <a:r>
              <a:rPr lang="hu-HU" dirty="0" smtClean="0"/>
              <a:t>)</a:t>
            </a:r>
          </a:p>
          <a:p>
            <a:r>
              <a:rPr lang="hu-HU" dirty="0" smtClean="0"/>
              <a:t>változónév+Enter: típust </a:t>
            </a:r>
            <a:r>
              <a:rPr lang="hu-HU" dirty="0" smtClean="0"/>
              <a:t>és a memóriacímet kapjuk vissza</a:t>
            </a:r>
          </a:p>
          <a:p>
            <a:r>
              <a:rPr lang="hu-HU" dirty="0" smtClean="0"/>
              <a:t>a print() kliensoldali függvény</a:t>
            </a:r>
          </a:p>
          <a:p>
            <a:pPr lvl="1"/>
            <a:r>
              <a:rPr lang="hu-HU" dirty="0" smtClean="0"/>
              <a:t>ha belenézünk print()</a:t>
            </a:r>
            <a:r>
              <a:rPr lang="hu-HU" dirty="0" err="1" smtClean="0"/>
              <a:t>-tel</a:t>
            </a:r>
            <a:r>
              <a:rPr lang="hu-HU" dirty="0" smtClean="0"/>
              <a:t> a változóba, akkor sem látjuk a tartalmát</a:t>
            </a:r>
          </a:p>
          <a:p>
            <a:pPr lvl="1"/>
            <a:r>
              <a:rPr lang="hu-HU" dirty="0" smtClean="0"/>
              <a:t>hanem az előállítási lépések (~függvényhívások) sorozatát</a:t>
            </a:r>
          </a:p>
          <a:p>
            <a:r>
              <a:rPr lang="hu-HU" dirty="0" err="1" smtClean="0"/>
              <a:t>getInfo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kulturált formában, megjeleníthető módon visszaadja a szerveroldali változó </a:t>
            </a:r>
            <a:r>
              <a:rPr lang="hu-HU" dirty="0"/>
              <a:t>legfontosabb tulajdonságait </a:t>
            </a:r>
            <a:r>
              <a:rPr lang="hu-HU" dirty="0" smtClean="0"/>
              <a:t>szótárként</a:t>
            </a:r>
            <a:endParaRPr lang="hu-HU" dirty="0" smtClean="0"/>
          </a:p>
          <a:p>
            <a:pPr lvl="1"/>
            <a:r>
              <a:rPr lang="hu-HU" dirty="0" smtClean="0"/>
              <a:t>vagy tartalmát (egyszerűbb típusoknál – </a:t>
            </a:r>
            <a:r>
              <a:rPr lang="hu-HU" dirty="0" err="1" smtClean="0"/>
              <a:t>ee.String</a:t>
            </a:r>
            <a:r>
              <a:rPr lang="hu-HU" dirty="0" smtClean="0"/>
              <a:t>, </a:t>
            </a:r>
            <a:r>
              <a:rPr lang="hu-HU" dirty="0" err="1" smtClean="0"/>
              <a:t>ee.Number</a:t>
            </a:r>
            <a:r>
              <a:rPr lang="hu-HU" dirty="0" smtClean="0"/>
              <a:t>, </a:t>
            </a:r>
            <a:r>
              <a:rPr lang="hu-HU" dirty="0" err="1" smtClean="0"/>
              <a:t>ee.List</a:t>
            </a:r>
            <a:r>
              <a:rPr lang="hu-HU" dirty="0" smtClean="0"/>
              <a:t>)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759" y="1527175"/>
            <a:ext cx="4276725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02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Változóinformációk megjelenítése a kliens gépen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47987" cy="4754563"/>
          </a:xfrm>
        </p:spPr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kliensoldali változó</a:t>
            </a:r>
          </a:p>
          <a:p>
            <a:pPr lvl="1"/>
            <a:r>
              <a:rPr lang="hu-HU" dirty="0"/>
              <a:t>szerveroldali változó (</a:t>
            </a:r>
            <a:r>
              <a:rPr lang="hu-HU" dirty="0" err="1" smtClean="0"/>
              <a:t>Geometry</a:t>
            </a:r>
            <a:r>
              <a:rPr lang="hu-HU" dirty="0"/>
              <a:t>, </a:t>
            </a:r>
            <a:r>
              <a:rPr lang="hu-HU" dirty="0" err="1" smtClean="0"/>
              <a:t>ImageCollection</a:t>
            </a:r>
            <a:r>
              <a:rPr lang="hu-HU" dirty="0" smtClean="0"/>
              <a:t>, Image)</a:t>
            </a:r>
          </a:p>
          <a:p>
            <a:pPr lvl="1"/>
            <a:r>
              <a:rPr lang="en-US" dirty="0" err="1" smtClean="0"/>
              <a:t>getInfo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műveletek </a:t>
            </a:r>
            <a:r>
              <a:rPr lang="en-US" dirty="0" err="1"/>
              <a:t>getInfo</a:t>
            </a:r>
            <a:r>
              <a:rPr lang="hu-HU" dirty="0" smtClean="0"/>
              <a:t>()</a:t>
            </a:r>
            <a:r>
              <a:rPr lang="hu-HU" dirty="0" err="1" smtClean="0"/>
              <a:t>-val</a:t>
            </a:r>
            <a:r>
              <a:rPr lang="hu-HU" dirty="0" smtClean="0"/>
              <a:t> kinyert kliensoldali változókkal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187" y="1336675"/>
            <a:ext cx="5096276" cy="4811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034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</a:t>
            </a:r>
            <a:r>
              <a:rPr lang="hu-HU" dirty="0"/>
              <a:t>– </a:t>
            </a:r>
            <a:r>
              <a:rPr lang="hu-HU" dirty="0" smtClean="0"/>
              <a:t>változóinformációk megjelenítése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kliens gépen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200" y="1422400"/>
            <a:ext cx="5757832" cy="4754563"/>
          </a:xfrm>
        </p:spPr>
        <p:txBody>
          <a:bodyPr/>
          <a:lstStyle/>
          <a:p>
            <a:r>
              <a:rPr lang="hu-HU" dirty="0" smtClean="0"/>
              <a:t>vajon a DEMO 1 </a:t>
            </a:r>
            <a:r>
              <a:rPr lang="hu-HU" dirty="0" smtClean="0"/>
              <a:t>"</a:t>
            </a:r>
            <a:r>
              <a:rPr lang="hu-HU" dirty="0" err="1" smtClean="0"/>
              <a:t>kozeppont</a:t>
            </a:r>
            <a:r>
              <a:rPr lang="hu-HU" dirty="0" smtClean="0"/>
              <a:t>" változójának a geometriatípusa "</a:t>
            </a:r>
            <a:r>
              <a:rPr lang="hu-HU" dirty="0" err="1" smtClean="0"/>
              <a:t>Point</a:t>
            </a:r>
            <a:r>
              <a:rPr lang="hu-HU" dirty="0" smtClean="0"/>
              <a:t>"?</a:t>
            </a:r>
          </a:p>
          <a:p>
            <a:pPr lvl="1"/>
            <a:r>
              <a:rPr lang="hu-HU" dirty="0" smtClean="0"/>
              <a:t>használd a </a:t>
            </a:r>
            <a:r>
              <a:rPr lang="hu-HU" dirty="0" err="1" smtClean="0"/>
              <a:t>getInfo</a:t>
            </a:r>
            <a:r>
              <a:rPr lang="hu-HU" dirty="0" smtClean="0"/>
              <a:t>() függvényt a kérdés megválaszolásához!</a:t>
            </a:r>
          </a:p>
          <a:p>
            <a:r>
              <a:rPr lang="hu-HU" dirty="0"/>
              <a:t>válogasd le a "</a:t>
            </a:r>
            <a:r>
              <a:rPr lang="hu-HU" dirty="0" err="1" smtClean="0"/>
              <a:t>landsat</a:t>
            </a:r>
            <a:r>
              <a:rPr lang="hu-HU" dirty="0" smtClean="0"/>
              <a:t>_</a:t>
            </a:r>
            <a:r>
              <a:rPr lang="hu-HU" dirty="0" err="1" smtClean="0"/>
              <a:t>kepek</a:t>
            </a:r>
            <a:r>
              <a:rPr lang="hu-HU" dirty="0" smtClean="0"/>
              <a:t>" közül az őszi képek közül az elsőt, és csak a piros, zöld és kék csatornákat tartsd meg</a:t>
            </a:r>
          </a:p>
          <a:p>
            <a:pPr lvl="1"/>
            <a:r>
              <a:rPr lang="hu-HU" dirty="0" smtClean="0"/>
              <a:t>add a térképvászonhoz</a:t>
            </a:r>
          </a:p>
          <a:p>
            <a:pPr lvl="1"/>
            <a:r>
              <a:rPr lang="hu-HU" dirty="0" smtClean="0"/>
              <a:t>kérd le a típusát</a:t>
            </a:r>
          </a:p>
          <a:p>
            <a:r>
              <a:rPr lang="hu-HU" dirty="0" smtClean="0"/>
              <a:t>ha </a:t>
            </a:r>
            <a:r>
              <a:rPr lang="hu-HU" dirty="0"/>
              <a:t>nappal készült a kép (</a:t>
            </a:r>
            <a:r>
              <a:rPr lang="hu-HU" dirty="0" smtClean="0"/>
              <a:t>SUN_ELEVATION &gt; 0), írd a képernyőre a kép azonosítóját és a rétegeinek a számát</a:t>
            </a:r>
          </a:p>
          <a:p>
            <a:pPr lvl="1"/>
            <a:r>
              <a:rPr lang="hu-HU" dirty="0" smtClean="0"/>
              <a:t>egyébként pedig a képkészítés dátumát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08:13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32" y="1384299"/>
            <a:ext cx="5500717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02.py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34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Típusok és fő metódusaik – </a:t>
            </a:r>
            <a:r>
              <a:rPr lang="hu-HU" dirty="0" err="1" smtClean="0"/>
              <a:t>Geometry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522960" cy="4754563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Geometry</a:t>
            </a:r>
            <a:r>
              <a:rPr lang="hu-HU" dirty="0" smtClean="0"/>
              <a:t> adat nélküli geometria</a:t>
            </a:r>
          </a:p>
          <a:p>
            <a:pPr lvl="1"/>
            <a:r>
              <a:rPr lang="hu-HU" dirty="0" smtClean="0"/>
              <a:t>jellemzően vektoros (</a:t>
            </a:r>
            <a:r>
              <a:rPr lang="hu-HU" dirty="0" err="1"/>
              <a:t>Point</a:t>
            </a:r>
            <a:r>
              <a:rPr lang="hu-HU" dirty="0"/>
              <a:t>/</a:t>
            </a:r>
            <a:r>
              <a:rPr lang="hu-HU" dirty="0" err="1"/>
              <a:t>LineString</a:t>
            </a:r>
            <a:r>
              <a:rPr lang="hu-HU" dirty="0"/>
              <a:t>/</a:t>
            </a:r>
            <a:r>
              <a:rPr lang="hu-HU" dirty="0" err="1"/>
              <a:t>Polygon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és még néhány speciális, köztük a Multi- </a:t>
            </a:r>
            <a:r>
              <a:rPr lang="hu-HU" dirty="0" err="1" smtClean="0"/>
              <a:t>geometrák</a:t>
            </a:r>
            <a:endParaRPr lang="hu-HU" dirty="0" smtClean="0"/>
          </a:p>
          <a:p>
            <a:r>
              <a:rPr lang="hu-HU" dirty="0" smtClean="0"/>
              <a:t>létrehozhatjuk </a:t>
            </a:r>
            <a:r>
              <a:rPr lang="hu-HU" dirty="0"/>
              <a:t>a </a:t>
            </a:r>
            <a:r>
              <a:rPr lang="en-US" dirty="0" err="1"/>
              <a:t>ee.Geometry</a:t>
            </a:r>
            <a:r>
              <a:rPr lang="en-US" dirty="0"/>
              <a:t>.</a:t>
            </a:r>
            <a:r>
              <a:rPr lang="hu-HU" dirty="0" err="1" smtClean="0"/>
              <a:t>Point</a:t>
            </a:r>
            <a:r>
              <a:rPr lang="hu-HU" dirty="0" smtClean="0"/>
              <a:t>()/</a:t>
            </a:r>
            <a:r>
              <a:rPr lang="hu-HU" dirty="0" err="1" smtClean="0"/>
              <a:t>LineString</a:t>
            </a:r>
            <a:r>
              <a:rPr lang="hu-HU" dirty="0" smtClean="0"/>
              <a:t>()/</a:t>
            </a:r>
            <a:r>
              <a:rPr lang="hu-HU" dirty="0" err="1" smtClean="0"/>
              <a:t>Polygon</a:t>
            </a:r>
            <a:r>
              <a:rPr lang="hu-HU" dirty="0" smtClean="0"/>
              <a:t>()</a:t>
            </a:r>
            <a:br>
              <a:rPr lang="hu-HU" dirty="0" smtClean="0"/>
            </a:br>
            <a:r>
              <a:rPr lang="hu-HU" dirty="0" smtClean="0"/>
              <a:t>függvényekkel</a:t>
            </a:r>
          </a:p>
          <a:p>
            <a:pPr lvl="1"/>
            <a:r>
              <a:rPr lang="hu-HU" dirty="0" smtClean="0"/>
              <a:t>pont</a:t>
            </a:r>
            <a:r>
              <a:rPr lang="hu-HU" dirty="0"/>
              <a:t>: </a:t>
            </a:r>
            <a:r>
              <a:rPr lang="hu-HU" dirty="0" smtClean="0"/>
              <a:t>koordinátapár </a:t>
            </a:r>
            <a:r>
              <a:rPr lang="hu-HU" dirty="0"/>
              <a:t>(kételemű </a:t>
            </a:r>
            <a:r>
              <a:rPr lang="hu-HU" dirty="0" smtClean="0"/>
              <a:t>lista)</a:t>
            </a:r>
            <a:endParaRPr lang="hu-HU" dirty="0" smtClean="0"/>
          </a:p>
          <a:p>
            <a:pPr lvl="1"/>
            <a:r>
              <a:rPr lang="hu-HU" dirty="0" smtClean="0"/>
              <a:t>vonal/poligon: koordinátapárok (kételemű listák) listája</a:t>
            </a:r>
          </a:p>
          <a:p>
            <a:pPr lvl="1"/>
            <a:r>
              <a:rPr lang="hu-HU" dirty="0" smtClean="0"/>
              <a:t>téglalap alakú poligon (</a:t>
            </a:r>
            <a:r>
              <a:rPr lang="en-US" dirty="0" err="1"/>
              <a:t>ee.Geometry</a:t>
            </a:r>
            <a:r>
              <a:rPr lang="en-US" dirty="0"/>
              <a:t>.</a:t>
            </a:r>
            <a:r>
              <a:rPr lang="hu-HU" dirty="0" err="1"/>
              <a:t>Rectangle</a:t>
            </a:r>
            <a:r>
              <a:rPr lang="hu-HU" dirty="0" smtClean="0"/>
              <a:t>()): négy</a:t>
            </a:r>
            <a:br>
              <a:rPr lang="hu-HU" dirty="0" smtClean="0"/>
            </a:br>
            <a:r>
              <a:rPr lang="hu-HU" dirty="0" smtClean="0"/>
              <a:t>koordináta listája</a:t>
            </a:r>
            <a:endParaRPr lang="hu-HU" dirty="0"/>
          </a:p>
          <a:p>
            <a:pPr lvl="2"/>
            <a:r>
              <a:rPr lang="en-US" dirty="0" err="1"/>
              <a:t>pont</a:t>
            </a:r>
            <a:r>
              <a:rPr lang="en-US" dirty="0"/>
              <a:t> = </a:t>
            </a:r>
            <a:r>
              <a:rPr lang="en-US" dirty="0" err="1"/>
              <a:t>ee.Geometry.Point</a:t>
            </a:r>
            <a:r>
              <a:rPr lang="en-US" dirty="0"/>
              <a:t>([17.7, 46.9])</a:t>
            </a:r>
          </a:p>
          <a:p>
            <a:pPr lvl="2"/>
            <a:r>
              <a:rPr lang="en-US" dirty="0" err="1" smtClean="0"/>
              <a:t>vonal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ee.Geometry.LineString</a:t>
            </a:r>
            <a:r>
              <a:rPr lang="en-US" dirty="0"/>
              <a:t>([[17.2, 46.75], [17.4, 46.7], [18.1, 47], [17.9, 47.1</a:t>
            </a:r>
            <a:r>
              <a:rPr lang="en-US" dirty="0" smtClean="0"/>
              <a:t>]])</a:t>
            </a:r>
            <a:endParaRPr lang="hu-HU" dirty="0" smtClean="0"/>
          </a:p>
          <a:p>
            <a:pPr lvl="2"/>
            <a:r>
              <a:rPr lang="en-US" dirty="0" err="1"/>
              <a:t>teglalap</a:t>
            </a:r>
            <a:r>
              <a:rPr lang="en-US" dirty="0"/>
              <a:t> = </a:t>
            </a:r>
            <a:r>
              <a:rPr lang="en-US" dirty="0" err="1"/>
              <a:t>ee.Geometry.Rectangle</a:t>
            </a:r>
            <a:r>
              <a:rPr lang="en-US" dirty="0"/>
              <a:t>([17.0, 46.8, 17.3, 47.0])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378" y="1370806"/>
            <a:ext cx="4338322" cy="3467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701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Típusok és fő metódusaik – </a:t>
            </a:r>
            <a:r>
              <a:rPr lang="hu-HU" dirty="0" err="1" smtClean="0"/>
              <a:t>Geometry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522960" cy="4754563"/>
          </a:xfrm>
        </p:spPr>
        <p:txBody>
          <a:bodyPr/>
          <a:lstStyle/>
          <a:p>
            <a:r>
              <a:rPr lang="hu-HU" dirty="0" smtClean="0"/>
              <a:t>sok metódusuk van (csak néhányat próbálunk ki)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length</a:t>
            </a:r>
            <a:r>
              <a:rPr lang="hu-HU" dirty="0" smtClean="0"/>
              <a:t>(), .</a:t>
            </a:r>
            <a:r>
              <a:rPr lang="hu-HU" dirty="0" err="1" smtClean="0"/>
              <a:t>perimeter</a:t>
            </a:r>
            <a:r>
              <a:rPr lang="hu-HU" dirty="0" smtClean="0"/>
              <a:t>(), .</a:t>
            </a:r>
            <a:r>
              <a:rPr lang="hu-HU" dirty="0" err="1" smtClean="0"/>
              <a:t>area</a:t>
            </a:r>
            <a:r>
              <a:rPr lang="hu-HU" dirty="0" smtClean="0"/>
              <a:t>(): hossz, kerület, terület (m, m</a:t>
            </a:r>
            <a:r>
              <a:rPr lang="hu-HU" baseline="30000" dirty="0" smtClean="0"/>
              <a:t>2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.</a:t>
            </a:r>
            <a:r>
              <a:rPr lang="en-US" dirty="0" smtClean="0"/>
              <a:t>type()</a:t>
            </a:r>
            <a:r>
              <a:rPr lang="hu-HU" dirty="0" smtClean="0"/>
              <a:t>, </a:t>
            </a:r>
            <a:r>
              <a:rPr lang="hu-HU" dirty="0"/>
              <a:t>.</a:t>
            </a:r>
            <a:r>
              <a:rPr lang="hu-HU" dirty="0" err="1"/>
              <a:t>coordinates</a:t>
            </a:r>
            <a:r>
              <a:rPr lang="hu-HU" dirty="0"/>
              <a:t>()</a:t>
            </a:r>
            <a:r>
              <a:rPr lang="hu-HU" dirty="0" smtClean="0"/>
              <a:t>: geometriatípus, </a:t>
            </a:r>
            <a:r>
              <a:rPr lang="hu-HU" dirty="0"/>
              <a:t>koordinátapárok listája</a:t>
            </a:r>
            <a:endParaRPr lang="hu-HU" dirty="0" smtClean="0"/>
          </a:p>
          <a:p>
            <a:pPr lvl="1"/>
            <a:r>
              <a:rPr lang="en-US" dirty="0"/>
              <a:t>.</a:t>
            </a:r>
            <a:r>
              <a:rPr lang="en-US" dirty="0" err="1"/>
              <a:t>toGeoJSONString</a:t>
            </a:r>
            <a:r>
              <a:rPr lang="en-US" dirty="0" smtClean="0"/>
              <a:t>()</a:t>
            </a:r>
            <a:r>
              <a:rPr lang="hu-HU" dirty="0" smtClean="0"/>
              <a:t>: </a:t>
            </a:r>
            <a:r>
              <a:rPr lang="hu-HU" dirty="0" err="1" smtClean="0"/>
              <a:t>GeoJSON-ként</a:t>
            </a:r>
            <a:r>
              <a:rPr lang="hu-HU" dirty="0" smtClean="0"/>
              <a:t> (szótár)</a:t>
            </a:r>
          </a:p>
          <a:p>
            <a:pPr lvl="1"/>
            <a:r>
              <a:rPr lang="en-US" dirty="0"/>
              <a:t>.centroid</a:t>
            </a:r>
            <a:r>
              <a:rPr lang="en-US" dirty="0" smtClean="0"/>
              <a:t>()</a:t>
            </a:r>
            <a:r>
              <a:rPr lang="hu-HU" dirty="0" smtClean="0"/>
              <a:t>: középpont</a:t>
            </a:r>
          </a:p>
          <a:p>
            <a:pPr lvl="1"/>
            <a:r>
              <a:rPr lang="en-US" dirty="0"/>
              <a:t>.bounds</a:t>
            </a:r>
            <a:r>
              <a:rPr lang="en-US" dirty="0" smtClean="0"/>
              <a:t>()</a:t>
            </a:r>
            <a:r>
              <a:rPr lang="hu-HU" dirty="0"/>
              <a:t>, .</a:t>
            </a:r>
            <a:r>
              <a:rPr lang="hu-HU" dirty="0" err="1"/>
              <a:t>convexHull</a:t>
            </a:r>
            <a:r>
              <a:rPr lang="hu-HU" dirty="0" smtClean="0"/>
              <a:t>(): befoglaló téglalap és legkisebb konvex sokszög</a:t>
            </a:r>
          </a:p>
          <a:p>
            <a:pPr lvl="1"/>
            <a:r>
              <a:rPr lang="en-US" dirty="0"/>
              <a:t>.</a:t>
            </a:r>
            <a:r>
              <a:rPr lang="en-US" dirty="0" smtClean="0"/>
              <a:t>buffer(</a:t>
            </a:r>
            <a:r>
              <a:rPr lang="hu-HU" dirty="0" err="1" smtClean="0"/>
              <a:t>distance</a:t>
            </a:r>
            <a:r>
              <a:rPr lang="en-US" dirty="0" smtClean="0"/>
              <a:t>)</a:t>
            </a:r>
            <a:r>
              <a:rPr lang="hu-HU" dirty="0" smtClean="0"/>
              <a:t>: puffer (lehet negatív is, WGS-84 esetén méterben)</a:t>
            </a:r>
          </a:p>
          <a:p>
            <a:pPr lvl="1"/>
            <a:r>
              <a:rPr lang="hu-HU" dirty="0"/>
              <a:t>.</a:t>
            </a:r>
            <a:r>
              <a:rPr lang="hu-HU" dirty="0" err="1" smtClean="0"/>
              <a:t>contains</a:t>
            </a:r>
            <a:r>
              <a:rPr lang="hu-HU" dirty="0" smtClean="0"/>
              <a:t>(right), </a:t>
            </a:r>
            <a:r>
              <a:rPr lang="hu-HU" dirty="0"/>
              <a:t>.</a:t>
            </a:r>
            <a:r>
              <a:rPr lang="hu-HU" dirty="0" err="1" smtClean="0"/>
              <a:t>containedIn</a:t>
            </a:r>
            <a:r>
              <a:rPr lang="hu-HU" dirty="0" smtClean="0"/>
              <a:t>(</a:t>
            </a:r>
            <a:r>
              <a:rPr lang="hu-HU" dirty="0" err="1" smtClean="0"/>
              <a:t>right</a:t>
            </a:r>
            <a:r>
              <a:rPr lang="hu-HU" dirty="0"/>
              <a:t>), </a:t>
            </a:r>
            <a:r>
              <a:rPr lang="hu-HU" dirty="0" smtClean="0"/>
              <a:t>.</a:t>
            </a:r>
            <a:r>
              <a:rPr lang="hu-HU" dirty="0" err="1" smtClean="0"/>
              <a:t>disjoint</a:t>
            </a:r>
            <a:r>
              <a:rPr lang="hu-HU" dirty="0" smtClean="0"/>
              <a:t>(</a:t>
            </a:r>
            <a:r>
              <a:rPr lang="hu-HU" dirty="0" err="1" smtClean="0"/>
              <a:t>right</a:t>
            </a:r>
            <a:r>
              <a:rPr lang="hu-HU" dirty="0"/>
              <a:t>), </a:t>
            </a:r>
            <a:r>
              <a:rPr lang="hu-HU" dirty="0" smtClean="0"/>
              <a:t>.</a:t>
            </a:r>
            <a:r>
              <a:rPr lang="hu-HU" dirty="0" err="1" smtClean="0"/>
              <a:t>intersects</a:t>
            </a:r>
            <a:r>
              <a:rPr lang="hu-HU" dirty="0" smtClean="0"/>
              <a:t>(</a:t>
            </a:r>
            <a:r>
              <a:rPr lang="hu-HU" dirty="0" err="1" smtClean="0"/>
              <a:t>right</a:t>
            </a:r>
            <a:r>
              <a:rPr lang="hu-HU" dirty="0"/>
              <a:t>), </a:t>
            </a:r>
            <a:r>
              <a:rPr lang="hu-HU" dirty="0" smtClean="0"/>
              <a:t>.</a:t>
            </a:r>
            <a:r>
              <a:rPr lang="hu-HU" dirty="0" err="1" smtClean="0"/>
              <a:t>withinDistance</a:t>
            </a:r>
            <a:r>
              <a:rPr lang="hu-HU" dirty="0" smtClean="0"/>
              <a:t>(</a:t>
            </a:r>
            <a:r>
              <a:rPr lang="hu-HU" dirty="0" err="1" smtClean="0"/>
              <a:t>right</a:t>
            </a:r>
            <a:r>
              <a:rPr lang="hu-HU" dirty="0" smtClean="0"/>
              <a:t>, </a:t>
            </a:r>
            <a:r>
              <a:rPr lang="hu-HU" dirty="0" err="1" smtClean="0"/>
              <a:t>distance</a:t>
            </a:r>
            <a:r>
              <a:rPr lang="hu-HU" dirty="0" smtClean="0"/>
              <a:t>): predikátumfüggvények (geometriai kapcsolat </a:t>
            </a:r>
            <a:r>
              <a:rPr lang="hu-HU" dirty="0" smtClean="0">
                <a:sym typeface="Wingdings" panose="05000000000000000000" pitchFamily="2" charset="2"/>
              </a:rPr>
              <a:t> igaz/hamis)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.</a:t>
            </a:r>
            <a:r>
              <a:rPr lang="hu-HU" dirty="0" err="1" smtClean="0">
                <a:sym typeface="Wingdings" panose="05000000000000000000" pitchFamily="2" charset="2"/>
              </a:rPr>
              <a:t>union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  <a:r>
              <a:rPr lang="hu-HU" dirty="0"/>
              <a:t>right</a:t>
            </a:r>
            <a:r>
              <a:rPr lang="hu-HU" dirty="0" smtClean="0">
                <a:sym typeface="Wingdings" panose="05000000000000000000" pitchFamily="2" charset="2"/>
              </a:rPr>
              <a:t>), .</a:t>
            </a:r>
            <a:r>
              <a:rPr lang="hu-HU" dirty="0" err="1" smtClean="0">
                <a:sym typeface="Wingdings" panose="05000000000000000000" pitchFamily="2" charset="2"/>
              </a:rPr>
              <a:t>intersection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  <a:r>
              <a:rPr lang="hu-HU" dirty="0" err="1"/>
              <a:t>right</a:t>
            </a:r>
            <a:r>
              <a:rPr lang="hu-HU" dirty="0" smtClean="0">
                <a:sym typeface="Wingdings" panose="05000000000000000000" pitchFamily="2" charset="2"/>
              </a:rPr>
              <a:t>), .</a:t>
            </a:r>
            <a:r>
              <a:rPr lang="hu-HU" dirty="0" err="1" smtClean="0">
                <a:sym typeface="Wingdings" panose="05000000000000000000" pitchFamily="2" charset="2"/>
              </a:rPr>
              <a:t>difference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  <a:r>
              <a:rPr lang="hu-HU" dirty="0" err="1"/>
              <a:t>right</a:t>
            </a:r>
            <a:r>
              <a:rPr lang="hu-HU" dirty="0" smtClean="0">
                <a:sym typeface="Wingdings" panose="05000000000000000000" pitchFamily="2" charset="2"/>
              </a:rPr>
              <a:t>), </a:t>
            </a:r>
            <a:r>
              <a:rPr lang="hu-HU" dirty="0">
                <a:sym typeface="Wingdings" panose="05000000000000000000" pitchFamily="2" charset="2"/>
              </a:rPr>
              <a:t>.</a:t>
            </a:r>
            <a:r>
              <a:rPr lang="hu-HU" dirty="0" err="1" smtClean="0">
                <a:sym typeface="Wingdings" panose="05000000000000000000" pitchFamily="2" charset="2"/>
              </a:rPr>
              <a:t>symmetricDifference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  <a:r>
              <a:rPr lang="hu-HU" dirty="0" err="1"/>
              <a:t>right</a:t>
            </a:r>
            <a:r>
              <a:rPr lang="hu-HU" dirty="0" smtClean="0">
                <a:sym typeface="Wingdings" panose="05000000000000000000" pitchFamily="2" charset="2"/>
              </a:rPr>
              <a:t>): halmazműveletek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09:16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160" y="1333103"/>
            <a:ext cx="1702252" cy="4843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550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Típusok és fő metódusaik – </a:t>
            </a:r>
            <a:r>
              <a:rPr lang="hu-HU" dirty="0" err="1" smtClean="0"/>
              <a:t>Feature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43675" cy="4754563"/>
          </a:xfrm>
        </p:spPr>
        <p:txBody>
          <a:bodyPr/>
          <a:lstStyle/>
          <a:p>
            <a:r>
              <a:rPr lang="hu-HU" dirty="0" smtClean="0"/>
              <a:t>geometria kibővítve adatokkal (mezőnév + érték)</a:t>
            </a:r>
          </a:p>
          <a:p>
            <a:r>
              <a:rPr lang="hu-HU" dirty="0" smtClean="0"/>
              <a:t>létrehozható</a:t>
            </a:r>
          </a:p>
          <a:p>
            <a:pPr lvl="1"/>
            <a:r>
              <a:rPr lang="hu-HU" dirty="0" err="1" smtClean="0"/>
              <a:t>Geometry-ből</a:t>
            </a:r>
            <a:r>
              <a:rPr lang="hu-HU" dirty="0" smtClean="0"/>
              <a:t> adatok hozzáadásával</a:t>
            </a:r>
            <a:r>
              <a:rPr lang="hu-HU" dirty="0"/>
              <a:t>: </a:t>
            </a:r>
            <a:r>
              <a:rPr lang="hu-HU" dirty="0" err="1"/>
              <a:t>ee.Feature</a:t>
            </a:r>
            <a:r>
              <a:rPr lang="hu-HU" dirty="0"/>
              <a:t>(</a:t>
            </a:r>
            <a:r>
              <a:rPr lang="hu-HU" dirty="0" err="1"/>
              <a:t>geometry</a:t>
            </a:r>
            <a:r>
              <a:rPr lang="hu-HU" dirty="0"/>
              <a:t>, </a:t>
            </a:r>
            <a:r>
              <a:rPr lang="hu-HU" dirty="0" err="1"/>
              <a:t>properties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vagy </a:t>
            </a:r>
            <a:r>
              <a:rPr lang="hu-HU" dirty="0" err="1" smtClean="0"/>
              <a:t>FeatureCollection-ből</a:t>
            </a:r>
            <a:r>
              <a:rPr lang="hu-HU" dirty="0" smtClean="0"/>
              <a:t> .</a:t>
            </a:r>
            <a:r>
              <a:rPr lang="hu-HU" dirty="0" err="1" smtClean="0"/>
              <a:t>first</a:t>
            </a:r>
            <a:r>
              <a:rPr lang="hu-HU" dirty="0" smtClean="0"/>
              <a:t>()</a:t>
            </a:r>
            <a:r>
              <a:rPr lang="hu-HU" dirty="0" err="1" smtClean="0"/>
              <a:t>-tel</a:t>
            </a:r>
            <a:r>
              <a:rPr lang="hu-HU" dirty="0" smtClean="0"/>
              <a:t> (tipikusan leválogatás és </a:t>
            </a:r>
            <a:r>
              <a:rPr lang="hu-HU" dirty="0" err="1" smtClean="0"/>
              <a:t>sorbarendezés</a:t>
            </a:r>
            <a:r>
              <a:rPr lang="hu-HU" dirty="0" smtClean="0"/>
              <a:t> után)</a:t>
            </a:r>
          </a:p>
          <a:p>
            <a:r>
              <a:rPr lang="hu-HU" dirty="0" smtClean="0"/>
              <a:t>nagyrészt ugyanazok a metódusai, mint a </a:t>
            </a:r>
            <a:r>
              <a:rPr lang="hu-HU" dirty="0" err="1" smtClean="0"/>
              <a:t>Geometry-nek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DEMO 3</a:t>
            </a:r>
          </a:p>
          <a:p>
            <a:pPr lvl="1"/>
            <a:r>
              <a:rPr lang="hu-HU" dirty="0" smtClean="0"/>
              <a:t>geometriák létrehozása</a:t>
            </a:r>
          </a:p>
          <a:p>
            <a:pPr lvl="1"/>
            <a:r>
              <a:rPr lang="hu-HU" dirty="0" smtClean="0"/>
              <a:t>tulajdonságok lekérése, új geometriák képzése</a:t>
            </a:r>
          </a:p>
          <a:p>
            <a:pPr lvl="1"/>
            <a:r>
              <a:rPr lang="hu-HU" dirty="0" err="1" smtClean="0"/>
              <a:t>Feature</a:t>
            </a:r>
            <a:r>
              <a:rPr lang="hu-HU" dirty="0" smtClean="0"/>
              <a:t> létrehozása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09:22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875" y="1377752"/>
            <a:ext cx="4714875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857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790" y="1341315"/>
            <a:ext cx="4454722" cy="4835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smtClean="0"/>
              <a:t>feladat </a:t>
            </a:r>
            <a:r>
              <a:rPr lang="hu-HU" dirty="0"/>
              <a:t>– </a:t>
            </a:r>
            <a:r>
              <a:rPr lang="hu-HU" dirty="0" err="1" smtClean="0"/>
              <a:t>Geometry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199" y="1422400"/>
            <a:ext cx="6808591" cy="4754563"/>
          </a:xfrm>
        </p:spPr>
        <p:txBody>
          <a:bodyPr/>
          <a:lstStyle/>
          <a:p>
            <a:r>
              <a:rPr lang="hu-HU" dirty="0" smtClean="0"/>
              <a:t>készíts egy legalább öt sarokpontjával definiált poligont, ami kényelmesen lefedi Budapestet</a:t>
            </a:r>
          </a:p>
          <a:p>
            <a:pPr lvl="1"/>
            <a:r>
              <a:rPr lang="hu-HU" dirty="0" smtClean="0"/>
              <a:t>mozgasd e poligonhoz a térképvásznat</a:t>
            </a:r>
          </a:p>
          <a:p>
            <a:pPr lvl="1"/>
            <a:r>
              <a:rPr lang="hu-HU" dirty="0" smtClean="0"/>
              <a:t>számold ki a területét hektárban</a:t>
            </a:r>
          </a:p>
          <a:p>
            <a:r>
              <a:rPr lang="hu-HU" dirty="0" smtClean="0"/>
              <a:t>képezd</a:t>
            </a:r>
          </a:p>
          <a:p>
            <a:pPr lvl="1"/>
            <a:r>
              <a:rPr lang="hu-HU" dirty="0" smtClean="0"/>
              <a:t>a középpontját, illetve</a:t>
            </a:r>
          </a:p>
          <a:p>
            <a:pPr lvl="1"/>
            <a:r>
              <a:rPr lang="hu-HU" dirty="0" smtClean="0"/>
              <a:t>az 5 km-nyivel csökkentett területének (negatív puffer) befoglaló téglalapját</a:t>
            </a:r>
          </a:p>
          <a:p>
            <a:r>
              <a:rPr lang="hu-HU" dirty="0" smtClean="0"/>
              <a:t>különböző színeket alkalmazva add a térképvászonhoz e három geometriát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09:32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04.py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57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912</Words>
  <Application>Microsoft Office PowerPoint</Application>
  <PresentationFormat>Szélesvásznú</PresentationFormat>
  <Paragraphs>150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Wingdings</vt:lpstr>
      <vt:lpstr>Office-téma</vt:lpstr>
      <vt:lpstr>Google Earth Engine 3.</vt:lpstr>
      <vt:lpstr>Változóinformációk megjelenítése a kliens gépen</vt:lpstr>
      <vt:lpstr>Változóinformációk megjelenítése a kliens gépen</vt:lpstr>
      <vt:lpstr>Változóinformációk megjelenítése a kliens gépen</vt:lpstr>
      <vt:lpstr>1. feladat – változóinformációk megjelenítése a kliens gépen</vt:lpstr>
      <vt:lpstr>Típusok és fő metódusaik – Geometry</vt:lpstr>
      <vt:lpstr>Típusok és fő metódusaik – Geometry</vt:lpstr>
      <vt:lpstr>Típusok és fő metódusaik – Feature</vt:lpstr>
      <vt:lpstr>2. feladat – Geometry</vt:lpstr>
      <vt:lpstr>Típusok és fő metódusaik – FeatureCollection</vt:lpstr>
      <vt:lpstr>Típusok és fő metódusaik – FeatureCollection</vt:lpstr>
      <vt:lpstr>Típusok és fő metódusaik – FeatureCollection</vt:lpstr>
      <vt:lpstr>Aggregálás</vt:lpstr>
      <vt:lpstr>Aggregálás</vt:lpstr>
      <vt:lpstr>3. feladat – FeatureCollection, aggregálás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489</cp:revision>
  <dcterms:created xsi:type="dcterms:W3CDTF">2021-09-14T06:27:21Z</dcterms:created>
  <dcterms:modified xsi:type="dcterms:W3CDTF">2023-05-09T13:26:47Z</dcterms:modified>
</cp:coreProperties>
</file>